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61" d="100"/>
          <a:sy n="61" d="100"/>
        </p:scale>
        <p:origin x="30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U:\Users\Silas%20Rubinson\Documents\GitHub\driftNode\Presentation\Budg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Sheet1!$A$2:$A$11</c:f>
              <c:strCache>
                <c:ptCount val="10"/>
                <c:pt idx="0">
                  <c:v>Computation Module</c:v>
                </c:pt>
                <c:pt idx="1">
                  <c:v>GPS</c:v>
                </c:pt>
                <c:pt idx="2">
                  <c:v>Camera</c:v>
                </c:pt>
                <c:pt idx="3">
                  <c:v>IMU</c:v>
                </c:pt>
                <c:pt idx="4">
                  <c:v>WiFi</c:v>
                </c:pt>
                <c:pt idx="5">
                  <c:v>Xbee</c:v>
                </c:pt>
                <c:pt idx="6">
                  <c:v>SD Card</c:v>
                </c:pt>
                <c:pt idx="7">
                  <c:v>Battery</c:v>
                </c:pt>
                <c:pt idx="8">
                  <c:v>Node Casing</c:v>
                </c:pt>
                <c:pt idx="9">
                  <c:v>Wires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39.950000000000003</c:v>
                </c:pt>
                <c:pt idx="1">
                  <c:v>39.950000000000003</c:v>
                </c:pt>
                <c:pt idx="2">
                  <c:v>26.72</c:v>
                </c:pt>
                <c:pt idx="3">
                  <c:v>19.95</c:v>
                </c:pt>
                <c:pt idx="4">
                  <c:v>8.6999999999999993</c:v>
                </c:pt>
                <c:pt idx="5">
                  <c:v>50</c:v>
                </c:pt>
                <c:pt idx="6">
                  <c:v>9.99</c:v>
                </c:pt>
                <c:pt idx="7">
                  <c:v>25</c:v>
                </c:pt>
                <c:pt idx="8">
                  <c:v>25</c:v>
                </c:pt>
                <c:pt idx="9">
                  <c:v>3.41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Node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Sheet1!$A$11:$A$19</c:f>
              <c:strCache>
                <c:ptCount val="9"/>
                <c:pt idx="0">
                  <c:v>NVIDIA Jetson tk1</c:v>
                </c:pt>
                <c:pt idx="1">
                  <c:v>Adafruit Ultimate GPS</c:v>
                </c:pt>
                <c:pt idx="2">
                  <c:v>X-IMU</c:v>
                </c:pt>
                <c:pt idx="3">
                  <c:v>NETIS WF-2116 N300 Wi-Fi</c:v>
                </c:pt>
                <c:pt idx="4">
                  <c:v>GPS Antenna</c:v>
                </c:pt>
                <c:pt idx="5">
                  <c:v>32Gb SD Card</c:v>
                </c:pt>
                <c:pt idx="6">
                  <c:v>Node Casing</c:v>
                </c:pt>
                <c:pt idx="7">
                  <c:v>Battery</c:v>
                </c:pt>
                <c:pt idx="8">
                  <c:v>Xbee</c:v>
                </c:pt>
              </c:strCache>
            </c:strRef>
          </c:cat>
          <c:val>
            <c:numRef>
              <c:f>Sheet1!$D$11:$D$19</c:f>
              <c:numCache>
                <c:formatCode>_("$"* #,##0.00_);_("$"* \(#,##0.00\);_("$"* "-"??_);_(@_)</c:formatCode>
                <c:ptCount val="9"/>
                <c:pt idx="0">
                  <c:v>192.99</c:v>
                </c:pt>
                <c:pt idx="1">
                  <c:v>39.950000000000003</c:v>
                </c:pt>
                <c:pt idx="2">
                  <c:v>400.57</c:v>
                </c:pt>
                <c:pt idx="3">
                  <c:v>19.989999999999998</c:v>
                </c:pt>
                <c:pt idx="4">
                  <c:v>12.95</c:v>
                </c:pt>
                <c:pt idx="5">
                  <c:v>15.69</c:v>
                </c:pt>
                <c:pt idx="6">
                  <c:v>40</c:v>
                </c:pt>
                <c:pt idx="7">
                  <c:v>40</c:v>
                </c:pt>
                <c:pt idx="8">
                  <c:v>50</c:v>
                </c:pt>
              </c:numCache>
            </c:numRef>
          </c:val>
          <c:extLst/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>
                      <c:ext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Sheet1!$C$10:$C$20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0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2"/>
                <c:order val="2"/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6"/>
                  <c:bubble3D val="0"/>
                  <c:spPr>
                    <a:solidFill>
                      <a:schemeClr val="accent1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7"/>
                  <c:bubble3D val="0"/>
                  <c:spPr>
                    <a:solidFill>
                      <a:schemeClr val="accent2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8"/>
                  <c:bubble3D val="0"/>
                  <c:spPr>
                    <a:solidFill>
                      <a:schemeClr val="accent3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9"/>
                  <c:bubble3D val="0"/>
                  <c:spPr>
                    <a:solidFill>
                      <a:schemeClr val="accent4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0"/>
                  <c:bubble3D val="0"/>
                  <c:spPr>
                    <a:solidFill>
                      <a:schemeClr val="accent5">
                        <a:lumMod val="60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Sheet1!$A$11:$A$19</c15:sqref>
                        </c15:formulaRef>
                      </c:ext>
                    </c:extLst>
                    <c:strCache>
                      <c:ptCount val="9"/>
                      <c:pt idx="0">
                        <c:v>NVIDIA Jetson tk1</c:v>
                      </c:pt>
                      <c:pt idx="1">
                        <c:v>Adafruit Ultimate GPS</c:v>
                      </c:pt>
                      <c:pt idx="2">
                        <c:v>X-IMU</c:v>
                      </c:pt>
                      <c:pt idx="3">
                        <c:v>NETIS WF-2116 N300 Wi-Fi</c:v>
                      </c:pt>
                      <c:pt idx="4">
                        <c:v>GPS Antenna</c:v>
                      </c:pt>
                      <c:pt idx="5">
                        <c:v>32Gb SD Card</c:v>
                      </c:pt>
                      <c:pt idx="6">
                        <c:v>Node Casing</c:v>
                      </c:pt>
                      <c:pt idx="7">
                        <c:v>Battery</c:v>
                      </c:pt>
                      <c:pt idx="8">
                        <c:v>Xbee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Sheet1!$D$10:$D$20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11"/>
                      <c:pt idx="0">
                        <c:v>682.1400000000001</c:v>
                      </c:pt>
                      <c:pt idx="1">
                        <c:v>192.99</c:v>
                      </c:pt>
                      <c:pt idx="2">
                        <c:v>39.950000000000003</c:v>
                      </c:pt>
                      <c:pt idx="3">
                        <c:v>400.57</c:v>
                      </c:pt>
                      <c:pt idx="4">
                        <c:v>19.989999999999998</c:v>
                      </c:pt>
                      <c:pt idx="5">
                        <c:v>12.95</c:v>
                      </c:pt>
                      <c:pt idx="6">
                        <c:v>15.69</c:v>
                      </c:pt>
                      <c:pt idx="7">
                        <c:v>40</c:v>
                      </c:pt>
                      <c:pt idx="8">
                        <c:v>40</c:v>
                      </c:pt>
                      <c:pt idx="9">
                        <c:v>50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arge ocean wave" title="Ocean Wav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6553319" cy="6857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5999" y="0"/>
            <a:ext cx="457320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1600200"/>
            <a:ext cx="4573192" cy="3733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5562600"/>
            <a:ext cx="4573190" cy="83502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none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98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8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609600"/>
            <a:ext cx="1981717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609600"/>
            <a:ext cx="7393324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6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447" y="1616075"/>
            <a:ext cx="7317103" cy="2727325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7449" y="4495801"/>
            <a:ext cx="7317103" cy="1673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0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129" y="1828800"/>
            <a:ext cx="4420750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5761" y="1828800"/>
            <a:ext cx="4420751" cy="4419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057400">
              <a:defRPr sz="1600"/>
            </a:lvl6pPr>
            <a:lvl7pPr marL="2057400">
              <a:defRPr sz="1600"/>
            </a:lvl7pPr>
            <a:lvl8pPr marL="2057400">
              <a:defRPr sz="1600"/>
            </a:lvl8pPr>
            <a:lvl9pPr marL="205740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8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8537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8537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7219" y="1828800"/>
            <a:ext cx="4417702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7219" y="2743200"/>
            <a:ext cx="4417702" cy="3505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2057400">
              <a:defRPr sz="1400"/>
            </a:lvl5pPr>
            <a:lvl6pPr marL="2057400">
              <a:defRPr sz="1400"/>
            </a:lvl6pPr>
            <a:lvl7pPr marL="2057400">
              <a:defRPr sz="1400"/>
            </a:lvl7pPr>
            <a:lvl8pPr marL="2057400">
              <a:defRPr sz="1400"/>
            </a:lvl8pPr>
            <a:lvl9pPr marL="2057400"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59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90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rge ocean wave (semitransparent)" title="Ocean Wav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9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4"/>
            <a:ext cx="3658553" cy="28400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2" y="588964"/>
            <a:ext cx="5487829" cy="558006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66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096049" y="588963"/>
            <a:ext cx="5487781" cy="5580062"/>
          </a:xfrm>
          <a:prstGeom prst="rect">
            <a:avLst/>
          </a:prstGeom>
          <a:solidFill>
            <a:srgbClr val="1B5D7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09137" y="805658"/>
            <a:ext cx="5061604" cy="514667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29" y="588963"/>
            <a:ext cx="3658553" cy="28400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0129" y="3581400"/>
            <a:ext cx="3658553" cy="258762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6171C"/>
            </a:gs>
            <a:gs pos="100000">
              <a:srgbClr val="134251"/>
            </a:gs>
            <a:gs pos="65000">
              <a:srgbClr val="13425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rge ocean wave (semitransparent)" title="Ocean Wave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"/>
            <a:ext cx="12191999" cy="6857887"/>
          </a:xfrm>
          <a:prstGeom prst="rect">
            <a:avLst/>
          </a:prstGeom>
        </p:spPr>
      </p:pic>
      <p:pic>
        <p:nvPicPr>
          <p:cNvPr id="10" name="Picture 9" descr="Large ocean wave" title="Ocean Wave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35080" cy="685794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6418" y="0"/>
            <a:ext cx="228661" cy="6858000"/>
          </a:xfrm>
          <a:prstGeom prst="rect">
            <a:avLst/>
          </a:prstGeom>
          <a:solidFill>
            <a:srgbClr val="13425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128" y="381000"/>
            <a:ext cx="9146383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128" y="1828800"/>
            <a:ext cx="9146383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30155" y="6400800"/>
            <a:ext cx="154906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10/30/2014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0127" y="6400800"/>
            <a:ext cx="595638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9431" y="6400800"/>
            <a:ext cx="10670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42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0639" y="479066"/>
            <a:ext cx="4573192" cy="3733800"/>
          </a:xfrm>
        </p:spPr>
        <p:txBody>
          <a:bodyPr/>
          <a:lstStyle/>
          <a:p>
            <a:r>
              <a:rPr lang="en-US" dirty="0" err="1" smtClean="0"/>
              <a:t>driftNode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639" y="4450958"/>
            <a:ext cx="4119417" cy="8614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Daniel </a:t>
            </a:r>
            <a:r>
              <a:rPr lang="en-US" dirty="0" err="1" smtClean="0"/>
              <a:t>Boydstun</a:t>
            </a:r>
            <a:r>
              <a:rPr lang="en-US" dirty="0" smtClean="0"/>
              <a:t>, Matt Farich, </a:t>
            </a:r>
          </a:p>
          <a:p>
            <a:r>
              <a:rPr lang="en-US" dirty="0"/>
              <a:t>J</a:t>
            </a:r>
            <a:r>
              <a:rPr lang="en-US" dirty="0" smtClean="0"/>
              <a:t>ohn McCarthy, Silas Rubinson,</a:t>
            </a:r>
          </a:p>
          <a:p>
            <a:r>
              <a:rPr lang="en-US" dirty="0" smtClean="0"/>
              <a:t>Zachary Smith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3" y="5686861"/>
            <a:ext cx="4981904" cy="96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6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Track ocean surface currents</a:t>
            </a:r>
          </a:p>
          <a:p>
            <a:r>
              <a:rPr lang="en-US" sz="3000" dirty="0" smtClean="0"/>
              <a:t>Data collected from nodes to be used as part of a bigger robotic oceanic exploration effort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234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029474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Oceanographers</a:t>
            </a:r>
          </a:p>
          <a:p>
            <a:pPr lvl="1"/>
            <a:r>
              <a:rPr lang="en-US" sz="2000" dirty="0" smtClean="0"/>
              <a:t>Would be interested in collecting data for research</a:t>
            </a:r>
          </a:p>
          <a:p>
            <a:pPr marL="0" indent="0">
              <a:buNone/>
            </a:pPr>
            <a:endParaRPr lang="en-US" sz="2000" dirty="0" smtClean="0"/>
          </a:p>
          <a:p>
            <a:endParaRPr lang="en-US" sz="3000" dirty="0"/>
          </a:p>
        </p:txBody>
      </p:sp>
      <p:pic>
        <p:nvPicPr>
          <p:cNvPr id="1026" name="Picture 2" descr="https://camo.githubusercontent.com/9eb301c9da105348069ad342f6bed302e8b14e52/687474703a2f2f7777772e6d6973612e6e65742e61752f5f5f646174612f6173736574732f696d6167652f303030332f3137373532382f44725f536f706869655f4c657465726d655f6c6f776572696e675f615f4344545f696e737472756d656e745f666f725f6f6365616e6f67617068795f73747564696573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788" y="2883790"/>
            <a:ext cx="5977212" cy="3974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25721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77681" cy="41954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Fishermen</a:t>
            </a:r>
            <a:endParaRPr lang="en-US" sz="3000" dirty="0"/>
          </a:p>
          <a:p>
            <a:pPr lvl="1"/>
            <a:r>
              <a:rPr lang="en-US" sz="2000" dirty="0"/>
              <a:t>Looking to track the locations of nets/cages as well as movements of fish</a:t>
            </a:r>
          </a:p>
          <a:p>
            <a:endParaRPr lang="en-US" sz="2200" dirty="0" smtClean="0"/>
          </a:p>
          <a:p>
            <a:pPr marL="0" indent="0">
              <a:buNone/>
            </a:pPr>
            <a:endParaRPr lang="en-US" sz="3000" dirty="0"/>
          </a:p>
        </p:txBody>
      </p:sp>
      <p:pic>
        <p:nvPicPr>
          <p:cNvPr id="2050" name="Picture 2" descr="https://camo.githubusercontent.com/550f39f6a91fc847abf974cb3a3ef680e4738717/687474703a2f2f73332e616d617a6f6e6177732e636f6d2f6d656469612e776275722e6f72672f776f726470726573732f312f66696c65732f323031322f30382f436170652d5365616c732d4e69636b697363682d38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517" y="1532020"/>
            <a:ext cx="3994484" cy="532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717954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Customers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71819" cy="4195481"/>
          </a:xfrm>
        </p:spPr>
        <p:txBody>
          <a:bodyPr>
            <a:normAutofit/>
          </a:bodyPr>
          <a:lstStyle/>
          <a:p>
            <a:r>
              <a:rPr lang="en-US" sz="3000" dirty="0"/>
              <a:t>Lifeguards</a:t>
            </a:r>
          </a:p>
          <a:p>
            <a:pPr lvl="1"/>
            <a:r>
              <a:rPr lang="en-US" sz="2000" dirty="0"/>
              <a:t>Would be interested in </a:t>
            </a:r>
            <a:r>
              <a:rPr lang="en-US" sz="2000" dirty="0" smtClean="0"/>
              <a:t>identifying </a:t>
            </a:r>
            <a:r>
              <a:rPr lang="en-US" sz="2000" dirty="0"/>
              <a:t>currents that could be hazardous to swimmers</a:t>
            </a:r>
          </a:p>
          <a:p>
            <a:endParaRPr lang="en-US" sz="3000" dirty="0"/>
          </a:p>
        </p:txBody>
      </p:sp>
      <p:pic>
        <p:nvPicPr>
          <p:cNvPr id="3074" name="Picture 2" descr="https://camo.githubusercontent.com/be064046425340c45671a0b975e4ff1e0d7d47fc/687474703a2f2f7374617469632e64766964736875622e6e65742f6d656469612f7468756d62732f70686f746f732f313030372f3330343639362f31303030775f713735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75" y="2951747"/>
            <a:ext cx="6240023" cy="3906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93271" y="6627168"/>
            <a:ext cx="242477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smtClean="0"/>
              <a:t>*Not real people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23923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Waterproof</a:t>
            </a:r>
          </a:p>
          <a:p>
            <a:r>
              <a:rPr lang="en-US" dirty="0" smtClean="0"/>
              <a:t>GPS and IMU data collection at a variable frequency</a:t>
            </a:r>
          </a:p>
          <a:p>
            <a:r>
              <a:rPr lang="en-US" dirty="0" smtClean="0"/>
              <a:t>Data stored locally on nodes, as well as transmitted when possible</a:t>
            </a:r>
          </a:p>
          <a:p>
            <a:r>
              <a:rPr lang="en-US" dirty="0" smtClean="0"/>
              <a:t>Node intercommunication with range up to 10s of meters</a:t>
            </a:r>
          </a:p>
          <a:p>
            <a:r>
              <a:rPr lang="en-US" dirty="0" smtClean="0"/>
              <a:t>At least 5 hours of battery life</a:t>
            </a:r>
          </a:p>
          <a:p>
            <a:r>
              <a:rPr lang="en-US" dirty="0" smtClean="0"/>
              <a:t>Provisions for additional sensors, such as a camera</a:t>
            </a:r>
          </a:p>
          <a:p>
            <a:r>
              <a:rPr lang="en-US" dirty="0" smtClean="0"/>
              <a:t>Node </a:t>
            </a:r>
            <a:r>
              <a:rPr lang="en-US" dirty="0"/>
              <a:t>c</a:t>
            </a:r>
            <a:r>
              <a:rPr lang="en-US" dirty="0" smtClean="0"/>
              <a:t>luster will </a:t>
            </a:r>
            <a:r>
              <a:rPr lang="en-US" dirty="0" smtClean="0"/>
              <a:t>be </a:t>
            </a:r>
            <a:r>
              <a:rPr lang="en-US" dirty="0" smtClean="0"/>
              <a:t>modular, allowing for more nodes if desired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25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128" y="1600200"/>
            <a:ext cx="5199517" cy="4195481"/>
          </a:xfrm>
        </p:spPr>
        <p:txBody>
          <a:bodyPr>
            <a:noAutofit/>
          </a:bodyPr>
          <a:lstStyle/>
          <a:p>
            <a:r>
              <a:rPr lang="en-US" sz="1800" dirty="0" smtClean="0"/>
              <a:t>Basic Node:   Total per node - $248.67</a:t>
            </a:r>
          </a:p>
          <a:p>
            <a:pPr lvl="1"/>
            <a:r>
              <a:rPr lang="en-US" dirty="0" smtClean="0"/>
              <a:t>Raspberry Pi - $39.95</a:t>
            </a:r>
          </a:p>
          <a:p>
            <a:pPr lvl="1"/>
            <a:r>
              <a:rPr lang="en-US" dirty="0" smtClean="0"/>
              <a:t>GPS </a:t>
            </a:r>
            <a:r>
              <a:rPr lang="en-US" dirty="0" smtClean="0"/>
              <a:t>- </a:t>
            </a:r>
            <a:r>
              <a:rPr lang="en-US" dirty="0" smtClean="0"/>
              <a:t>$39.95</a:t>
            </a:r>
          </a:p>
          <a:p>
            <a:pPr lvl="1"/>
            <a:r>
              <a:rPr lang="en-US" dirty="0" smtClean="0"/>
              <a:t>Camera - $26.72</a:t>
            </a:r>
          </a:p>
          <a:p>
            <a:pPr lvl="1"/>
            <a:r>
              <a:rPr lang="en-US" dirty="0" smtClean="0"/>
              <a:t>IMU -  $19.95</a:t>
            </a:r>
          </a:p>
          <a:p>
            <a:pPr lvl="1"/>
            <a:r>
              <a:rPr lang="en-US" dirty="0" err="1" smtClean="0"/>
              <a:t>WiFi</a:t>
            </a:r>
            <a:r>
              <a:rPr lang="en-US" dirty="0" smtClean="0"/>
              <a:t> - $8.70</a:t>
            </a:r>
          </a:p>
          <a:p>
            <a:pPr lvl="1"/>
            <a:r>
              <a:rPr lang="en-US" dirty="0" err="1" smtClean="0"/>
              <a:t>Xbee</a:t>
            </a:r>
            <a:r>
              <a:rPr lang="en-US" dirty="0" smtClean="0"/>
              <a:t> - ~$50</a:t>
            </a:r>
          </a:p>
          <a:p>
            <a:pPr lvl="1"/>
            <a:r>
              <a:rPr lang="en-US" dirty="0" smtClean="0"/>
              <a:t>SD Card - $9.99</a:t>
            </a:r>
          </a:p>
          <a:p>
            <a:pPr lvl="1"/>
            <a:r>
              <a:rPr lang="en-US" dirty="0" smtClean="0"/>
              <a:t>Battery - ~$25</a:t>
            </a:r>
          </a:p>
          <a:p>
            <a:pPr lvl="1"/>
            <a:r>
              <a:rPr lang="en-US" dirty="0" smtClean="0"/>
              <a:t>Node Casing - ~$25</a:t>
            </a:r>
          </a:p>
          <a:p>
            <a:pPr lvl="1"/>
            <a:r>
              <a:rPr lang="en-US" dirty="0" smtClean="0"/>
              <a:t>Wires </a:t>
            </a:r>
            <a:r>
              <a:rPr lang="en-US" dirty="0" smtClean="0"/>
              <a:t>- </a:t>
            </a:r>
            <a:r>
              <a:rPr lang="en-US" dirty="0" smtClean="0"/>
              <a:t>$3.41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575118074"/>
              </p:ext>
            </p:extLst>
          </p:nvPr>
        </p:nvGraphicFramePr>
        <p:xfrm>
          <a:off x="6145173" y="2009022"/>
          <a:ext cx="6576723" cy="4805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862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0128" y="1600200"/>
            <a:ext cx="9146383" cy="44196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Master Node:  Total price node - $682.14</a:t>
            </a:r>
          </a:p>
          <a:p>
            <a:pPr lvl="1"/>
            <a:r>
              <a:rPr lang="en-US" dirty="0" smtClean="0"/>
              <a:t>NVIDA </a:t>
            </a:r>
            <a:r>
              <a:rPr lang="en-US" dirty="0" err="1" smtClean="0"/>
              <a:t>Jetson</a:t>
            </a:r>
            <a:r>
              <a:rPr lang="en-US" dirty="0" smtClean="0"/>
              <a:t> - $192.99</a:t>
            </a:r>
          </a:p>
          <a:p>
            <a:pPr lvl="1"/>
            <a:r>
              <a:rPr lang="en-US" dirty="0" smtClean="0"/>
              <a:t>GPS - 39.95</a:t>
            </a:r>
          </a:p>
          <a:p>
            <a:pPr lvl="1"/>
            <a:r>
              <a:rPr lang="en-US" dirty="0" smtClean="0"/>
              <a:t>GPS Antenna </a:t>
            </a:r>
            <a:r>
              <a:rPr lang="en-US" dirty="0" smtClean="0"/>
              <a:t>- </a:t>
            </a:r>
            <a:r>
              <a:rPr lang="en-US" dirty="0" smtClean="0"/>
              <a:t>$12.95</a:t>
            </a:r>
          </a:p>
          <a:p>
            <a:pPr lvl="1"/>
            <a:r>
              <a:rPr lang="en-US" dirty="0" smtClean="0"/>
              <a:t>IMU </a:t>
            </a:r>
            <a:r>
              <a:rPr lang="en-US" dirty="0" smtClean="0"/>
              <a:t>- </a:t>
            </a:r>
            <a:r>
              <a:rPr lang="en-US" dirty="0" smtClean="0"/>
              <a:t>$</a:t>
            </a:r>
            <a:r>
              <a:rPr lang="en-US" dirty="0" smtClean="0"/>
              <a:t>400.57</a:t>
            </a:r>
          </a:p>
          <a:p>
            <a:pPr lvl="1"/>
            <a:r>
              <a:rPr lang="en-US" dirty="0" smtClean="0"/>
              <a:t>Wi-Fi - </a:t>
            </a:r>
            <a:r>
              <a:rPr lang="en-US" dirty="0" smtClean="0"/>
              <a:t>$19.99</a:t>
            </a:r>
          </a:p>
          <a:p>
            <a:pPr lvl="1"/>
            <a:r>
              <a:rPr lang="en-US" dirty="0" smtClean="0"/>
              <a:t>SD Card </a:t>
            </a:r>
            <a:r>
              <a:rPr lang="en-US" dirty="0" smtClean="0"/>
              <a:t>- </a:t>
            </a:r>
            <a:r>
              <a:rPr lang="en-US" dirty="0" smtClean="0"/>
              <a:t>15.96</a:t>
            </a:r>
          </a:p>
          <a:p>
            <a:pPr lvl="1"/>
            <a:r>
              <a:rPr lang="en-US" dirty="0"/>
              <a:t>Battery - </a:t>
            </a:r>
            <a:r>
              <a:rPr lang="en-US" dirty="0" smtClean="0"/>
              <a:t>~$40</a:t>
            </a:r>
            <a:endParaRPr lang="en-US" dirty="0"/>
          </a:p>
          <a:p>
            <a:pPr lvl="1"/>
            <a:r>
              <a:rPr lang="en-US" dirty="0"/>
              <a:t>Node Casing - </a:t>
            </a:r>
            <a:r>
              <a:rPr lang="en-US" dirty="0" smtClean="0"/>
              <a:t>~$40</a:t>
            </a:r>
          </a:p>
          <a:p>
            <a:pPr lvl="1"/>
            <a:r>
              <a:rPr lang="en-US" dirty="0" err="1"/>
              <a:t>Xbee</a:t>
            </a:r>
            <a:r>
              <a:rPr lang="en-US" dirty="0"/>
              <a:t> - ~$</a:t>
            </a:r>
            <a:r>
              <a:rPr lang="en-US" dirty="0" smtClean="0"/>
              <a:t>50</a:t>
            </a: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9839228"/>
              </p:ext>
            </p:extLst>
          </p:nvPr>
        </p:nvGraphicFramePr>
        <p:xfrm>
          <a:off x="5962408" y="1726324"/>
          <a:ext cx="6229592" cy="4503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17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cean Waves 16x9">
  <a:themeElements>
    <a:clrScheme name="Ocean Waves">
      <a:dk1>
        <a:sysClr val="windowText" lastClr="000000"/>
      </a:dk1>
      <a:lt1>
        <a:sysClr val="window" lastClr="FFFFFF"/>
      </a:lt1>
      <a:dk2>
        <a:srgbClr val="134251"/>
      </a:dk2>
      <a:lt2>
        <a:srgbClr val="83BEC0"/>
      </a:lt2>
      <a:accent1>
        <a:srgbClr val="339C9F"/>
      </a:accent1>
      <a:accent2>
        <a:srgbClr val="E68010"/>
      </a:accent2>
      <a:accent3>
        <a:srgbClr val="8EB414"/>
      </a:accent3>
      <a:accent4>
        <a:srgbClr val="0CB89B"/>
      </a:accent4>
      <a:accent5>
        <a:srgbClr val="ECB720"/>
      </a:accent5>
      <a:accent6>
        <a:srgbClr val="319762"/>
      </a:accent6>
      <a:hlink>
        <a:srgbClr val="E68010"/>
      </a:hlink>
      <a:folHlink>
        <a:srgbClr val="339C9F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oceanTemplate</Template>
  <TotalTime>80</TotalTime>
  <Words>254</Words>
  <Application>Microsoft Office PowerPoint</Application>
  <PresentationFormat>Widescreen</PresentationFormat>
  <Paragraphs>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Ocean Waves 16x9</vt:lpstr>
      <vt:lpstr>driftNode</vt:lpstr>
      <vt:lpstr>Project Goal</vt:lpstr>
      <vt:lpstr>Potential Customers</vt:lpstr>
      <vt:lpstr>Potential Customers</vt:lpstr>
      <vt:lpstr>Potential Customers</vt:lpstr>
      <vt:lpstr>Functionality</vt:lpstr>
      <vt:lpstr>Budget</vt:lpstr>
      <vt:lpstr>Budget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driftNode</dc:title>
  <dc:creator>Matt Farich</dc:creator>
  <cp:lastModifiedBy>Matt Farich</cp:lastModifiedBy>
  <cp:revision>23</cp:revision>
  <dcterms:created xsi:type="dcterms:W3CDTF">2014-10-13T13:45:38Z</dcterms:created>
  <dcterms:modified xsi:type="dcterms:W3CDTF">2014-10-31T03:03:40Z</dcterms:modified>
</cp:coreProperties>
</file>

<file path=docProps/thumbnail.jpeg>
</file>